
<file path=[Content_Types].xml><?xml version="1.0" encoding="utf-8"?>
<Types xmlns="http://schemas.openxmlformats.org/package/2006/content-types">
  <Default Extension="png" ContentType="image/png"/>
  <Default Extension="bin" ContentType="image/jpe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79" r:id="rId3"/>
    <p:sldId id="280" r:id="rId4"/>
    <p:sldId id="281" r:id="rId5"/>
    <p:sldId id="282" r:id="rId6"/>
    <p:sldId id="259" r:id="rId7"/>
    <p:sldId id="260" r:id="rId8"/>
    <p:sldId id="264" r:id="rId9"/>
    <p:sldId id="266" r:id="rId10"/>
    <p:sldId id="265" r:id="rId11"/>
    <p:sldId id="269" r:id="rId12"/>
    <p:sldId id="267" r:id="rId13"/>
    <p:sldId id="268" r:id="rId14"/>
    <p:sldId id="270" r:id="rId15"/>
    <p:sldId id="274" r:id="rId16"/>
    <p:sldId id="275" r:id="rId17"/>
    <p:sldId id="262" r:id="rId18"/>
    <p:sldId id="277" r:id="rId19"/>
    <p:sldId id="284" r:id="rId20"/>
    <p:sldId id="285" r:id="rId21"/>
    <p:sldId id="283" r:id="rId22"/>
    <p:sldId id="271" r:id="rId23"/>
    <p:sldId id="276" r:id="rId24"/>
    <p:sldId id="278" r:id="rId25"/>
    <p:sldId id="272" r:id="rId26"/>
    <p:sldId id="263"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85739" autoAdjust="0"/>
  </p:normalViewPr>
  <p:slideViewPr>
    <p:cSldViewPr snapToGrid="0">
      <p:cViewPr varScale="1">
        <p:scale>
          <a:sx n="74" d="100"/>
          <a:sy n="74" d="100"/>
        </p:scale>
        <p:origin x="1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96154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Communities and neighborhoods</a:t>
            </a:r>
          </a:p>
          <a:p>
            <a:pPr marL="171450" indent="-171450">
              <a:buFont typeface="Arial" panose="020B0604020202020204" pitchFamily="34" charset="0"/>
              <a:buChar char="•"/>
            </a:pPr>
            <a:r>
              <a:rPr lang="en-US" dirty="0"/>
              <a:t>Cityscape</a:t>
            </a:r>
          </a:p>
          <a:p>
            <a:pPr marL="171450" indent="-171450">
              <a:buFont typeface="Arial" panose="020B0604020202020204" pitchFamily="34" charset="0"/>
              <a:buChar char="•"/>
            </a:pPr>
            <a:r>
              <a:rPr lang="en-US" dirty="0"/>
              <a:t>Climate</a:t>
            </a:r>
          </a:p>
          <a:p>
            <a:pPr marL="171450" indent="-171450">
              <a:buFont typeface="Arial" panose="020B0604020202020204" pitchFamily="34" charset="0"/>
              <a:buChar char="•"/>
            </a:pPr>
            <a:r>
              <a:rPr lang="en-US" dirty="0"/>
              <a:t>Ecology</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049275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Utilities</a:t>
            </a:r>
          </a:p>
          <a:p>
            <a:pPr marL="171450" indent="-171450">
              <a:buFont typeface="Arial" panose="020B0604020202020204" pitchFamily="34" charset="0"/>
              <a:buChar char="•"/>
            </a:pPr>
            <a:r>
              <a:rPr lang="en-US" dirty="0"/>
              <a:t>Street lights</a:t>
            </a:r>
          </a:p>
          <a:p>
            <a:pPr marL="171450" indent="-171450">
              <a:buFont typeface="Arial" panose="020B0604020202020204" pitchFamily="34" charset="0"/>
              <a:buChar char="•"/>
            </a:pPr>
            <a:r>
              <a:rPr lang="en-US" dirty="0"/>
              <a:t>Transportation</a:t>
            </a:r>
          </a:p>
        </p:txBody>
      </p:sp>
      <p:sp>
        <p:nvSpPr>
          <p:cNvPr id="4" name="Slide Number Placeholder 3"/>
          <p:cNvSpPr>
            <a:spLocks noGrp="1"/>
          </p:cNvSpPr>
          <p:nvPr>
            <p:ph type="sldNum" sz="quarter" idx="10"/>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133676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26</a:t>
            </a:fld>
            <a:endParaRPr lang="en-US"/>
          </a:p>
        </p:txBody>
      </p:sp>
    </p:spTree>
    <p:extLst>
      <p:ext uri="{BB962C8B-B14F-4D97-AF65-F5344CB8AC3E}">
        <p14:creationId xmlns:p14="http://schemas.microsoft.com/office/powerpoint/2010/main" val="80113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55EDF9-3D79-45DA-8367-2F63551C4C7D}"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72893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359517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369463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8130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5EDF9-3D79-45DA-8367-2F63551C4C7D}"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403621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5EDF9-3D79-45DA-8367-2F63551C4C7D}"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1091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5EDF9-3D79-45DA-8367-2F63551C4C7D}" type="datetimeFigureOut">
              <a:rPr lang="en-US" smtClean="0"/>
              <a:t>8/13/2018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720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8/13/2018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572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EDF9-3D79-45DA-8367-2F63551C4C7D}" type="datetimeFigureOut">
              <a:rPr lang="en-US" smtClean="0"/>
              <a:t>8/13/2018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4630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9758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12874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5EDF9-3D79-45DA-8367-2F63551C4C7D}" type="datetimeFigureOut">
              <a:rPr lang="en-US" smtClean="0"/>
              <a:t>8/13/2018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CBF5-17B8-4387-88A6-ABF9F8C64D5A}" type="slidenum">
              <a:rPr lang="en-US" smtClean="0"/>
              <a:t>‹#›</a:t>
            </a:fld>
            <a:endParaRPr lang="en-US"/>
          </a:p>
        </p:txBody>
      </p:sp>
    </p:spTree>
    <p:extLst>
      <p:ext uri="{BB962C8B-B14F-4D97-AF65-F5344CB8AC3E}">
        <p14:creationId xmlns:p14="http://schemas.microsoft.com/office/powerpoint/2010/main" val="331920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commons.wikimedia.org/wiki/File:SD_Montage.jp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bin"/><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creativecommons.org/licenses/by/2.0" TargetMode="External"/><Relationship Id="rId4" Type="http://schemas.openxmlformats.org/officeDocument/2006/relationships/hyperlink" Target="http://commons.wikimedia.org/wiki/File:OverCoronadoSanDiegoAug07.jp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ata.sandiego.gov/datasets/get-it-done-31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census.gov/data.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creativecommons.org/licenses/by-sa/3.0" TargetMode="External"/><Relationship Id="rId4" Type="http://schemas.openxmlformats.org/officeDocument/2006/relationships/hyperlink" Target="http://commons.wikimedia.org/wiki/File:San_Diego_Skyline_Night_JD081107.jp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7747" y="1980785"/>
            <a:ext cx="4677841" cy="1379978"/>
          </a:xfrm>
        </p:spPr>
        <p:txBody>
          <a:bodyPr anchor="t">
            <a:noAutofit/>
          </a:bodyPr>
          <a:lstStyle/>
          <a:p>
            <a:r>
              <a:rPr lang="en-US" sz="2800" b="1" dirty="0">
                <a:solidFill>
                  <a:schemeClr val="bg1"/>
                </a:solidFill>
                <a:latin typeface="Arial" panose="020B0604020202020204" pitchFamily="34" charset="0"/>
                <a:cs typeface="Arial" panose="020B0604020202020204" pitchFamily="34" charset="0"/>
              </a:rPr>
              <a:t>Team Members</a:t>
            </a:r>
            <a:r>
              <a:rPr lang="en-US" sz="3600" b="1" dirty="0">
                <a:solidFill>
                  <a:schemeClr val="bg1"/>
                </a:solidFill>
                <a:latin typeface="Arial" panose="020B0604020202020204" pitchFamily="34" charset="0"/>
                <a:cs typeface="Arial" panose="020B0604020202020204" pitchFamily="34" charset="0"/>
              </a:rPr>
              <a:t>:</a:t>
            </a:r>
            <a:br>
              <a:rPr lang="en-US" sz="3600" b="1" dirty="0">
                <a:solidFill>
                  <a:schemeClr val="bg1"/>
                </a:solidFill>
                <a:latin typeface="Arial" panose="020B0604020202020204" pitchFamily="34" charset="0"/>
                <a:cs typeface="Arial" panose="020B0604020202020204" pitchFamily="34" charset="0"/>
              </a:rPr>
            </a:br>
            <a:br>
              <a:rPr lang="en-US" sz="3600" b="1" dirty="0">
                <a:solidFill>
                  <a:schemeClr val="bg1"/>
                </a:solidFill>
                <a:latin typeface="Arial" panose="020B0604020202020204" pitchFamily="34" charset="0"/>
                <a:cs typeface="Arial" panose="020B0604020202020204" pitchFamily="34" charset="0"/>
              </a:rPr>
            </a:br>
            <a:r>
              <a:rPr lang="en-US" sz="3200" dirty="0">
                <a:solidFill>
                  <a:schemeClr val="bg1"/>
                </a:solidFill>
                <a:latin typeface="Arial" panose="020B0604020202020204" pitchFamily="34" charset="0"/>
                <a:cs typeface="Arial" panose="020B0604020202020204" pitchFamily="34" charset="0"/>
              </a:rPr>
              <a:t>Alan Cecil, </a:t>
            </a:r>
            <a:br>
              <a:rPr lang="en-US" sz="3200" dirty="0">
                <a:solidFill>
                  <a:schemeClr val="bg1"/>
                </a:solidFill>
                <a:latin typeface="Arial" panose="020B0604020202020204" pitchFamily="34" charset="0"/>
                <a:cs typeface="Arial" panose="020B0604020202020204" pitchFamily="34" charset="0"/>
              </a:rPr>
            </a:br>
            <a:r>
              <a:rPr lang="en-US" sz="3200" dirty="0">
                <a:solidFill>
                  <a:schemeClr val="bg1"/>
                </a:solidFill>
                <a:latin typeface="Arial" panose="020B0604020202020204" pitchFamily="34" charset="0"/>
                <a:cs typeface="Arial" panose="020B0604020202020204" pitchFamily="34" charset="0"/>
              </a:rPr>
              <a:t>Garrett Cookson, </a:t>
            </a:r>
            <a:br>
              <a:rPr lang="en-US" sz="3200" dirty="0">
                <a:solidFill>
                  <a:schemeClr val="bg1"/>
                </a:solidFill>
                <a:latin typeface="Arial" panose="020B0604020202020204" pitchFamily="34" charset="0"/>
                <a:cs typeface="Arial" panose="020B0604020202020204" pitchFamily="34" charset="0"/>
              </a:rPr>
            </a:br>
            <a:r>
              <a:rPr lang="en-US" sz="3200" dirty="0">
                <a:solidFill>
                  <a:schemeClr val="bg1"/>
                </a:solidFill>
                <a:latin typeface="Arial" panose="020B0604020202020204" pitchFamily="34" charset="0"/>
                <a:cs typeface="Arial" panose="020B0604020202020204" pitchFamily="34" charset="0"/>
              </a:rPr>
              <a:t>Brent Giesbrecht, Farhad Omidvar</a:t>
            </a:r>
            <a:r>
              <a:rPr lang="en-US" sz="3200" dirty="0">
                <a:solidFill>
                  <a:schemeClr val="bg1"/>
                </a:solidFill>
              </a:rPr>
              <a:t> </a:t>
            </a:r>
          </a:p>
        </p:txBody>
      </p:sp>
      <p:sp>
        <p:nvSpPr>
          <p:cNvPr id="3" name="Content Placeholder 2"/>
          <p:cNvSpPr>
            <a:spLocks noGrp="1"/>
          </p:cNvSpPr>
          <p:nvPr>
            <p:ph type="subTitle" idx="1"/>
          </p:nvPr>
        </p:nvSpPr>
        <p:spPr>
          <a:xfrm>
            <a:off x="0" y="2743201"/>
            <a:ext cx="4873336" cy="988176"/>
          </a:xfrm>
        </p:spPr>
        <p:txBody>
          <a:bodyPr anchor="b">
            <a:normAutofit/>
          </a:bodyPr>
          <a:lstStyle/>
          <a:p>
            <a:pPr algn="l"/>
            <a:r>
              <a:rPr lang="en-US" sz="3400" dirty="0">
                <a:solidFill>
                  <a:srgbClr val="FFFFFF"/>
                </a:solidFill>
              </a:rPr>
              <a:t> </a:t>
            </a:r>
            <a:endParaRPr sz="3400" dirty="0">
              <a:solidFill>
                <a:srgbClr val="FFFFFF"/>
              </a:solidFill>
            </a:endParaRPr>
          </a:p>
        </p:txBody>
      </p:sp>
      <p:pic>
        <p:nvPicPr>
          <p:cNvPr id="4" name="Picture 3" descr="Montage of San Diego pictures on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986" y="1296417"/>
            <a:ext cx="3391869" cy="4869920"/>
          </a:xfrm>
          <a:prstGeom prst="rect">
            <a:avLst/>
          </a:prstGeom>
          <a:ln w="9525">
            <a:noFill/>
          </a:ln>
        </p:spPr>
      </p:pic>
      <p:sp>
        <p:nvSpPr>
          <p:cNvPr id="5" name="Footer PlaceHolder 3"/>
          <p:cNvSpPr>
            <a:spLocks noGrp="1"/>
          </p:cNvSpPr>
          <p:nvPr>
            <p:ph type="ftr" sz="quarter" idx="11"/>
          </p:nvPr>
        </p:nvSpPr>
        <p:spPr>
          <a:xfrm>
            <a:off x="5680553" y="6223702"/>
            <a:ext cx="4981650" cy="314067"/>
          </a:xfrm>
        </p:spPr>
        <p:txBody>
          <a:bodyPr>
            <a:normAutofit/>
          </a:bodyPr>
          <a:lstStyle/>
          <a:p>
            <a:pPr algn="r">
              <a:lnSpc>
                <a:spcPct val="90000"/>
              </a:lnSpc>
              <a:spcAft>
                <a:spcPts val="600"/>
              </a:spcAft>
            </a:pPr>
            <a:r>
              <a:rPr lang="en-US" sz="800">
                <a:solidFill>
                  <a:srgbClr val="898989"/>
                </a:solidFill>
                <a:hlinkClick r:id="rId4"/>
              </a:rPr>
              <a:t>Photo</a:t>
            </a:r>
            <a:r>
              <a:rPr lang="en-US" sz="800">
                <a:solidFill>
                  <a:srgbClr val="898989"/>
                </a:solidFill>
              </a:rPr>
              <a:t> by Tomcio77, User:Nehrams2020, Michael Seljos, Jackson, William Henry, User:SusanLesch / </a:t>
            </a:r>
            <a:r>
              <a:rPr lang="en-US" sz="800">
                <a:solidFill>
                  <a:srgbClr val="898989"/>
                </a:solidFill>
                <a:hlinkClick r:id="rId5"/>
              </a:rPr>
              <a:t>CC BY-SA 3.0</a:t>
            </a:r>
          </a:p>
        </p:txBody>
      </p:sp>
      <p:sp>
        <p:nvSpPr>
          <p:cNvPr id="6" name="TextBox 5">
            <a:extLst>
              <a:ext uri="{FF2B5EF4-FFF2-40B4-BE49-F238E27FC236}">
                <a16:creationId xmlns:a16="http://schemas.microsoft.com/office/drawing/2014/main" id="{365F2972-6FCD-F745-AF54-2C408EB5FE5C}"/>
              </a:ext>
            </a:extLst>
          </p:cNvPr>
          <p:cNvSpPr txBox="1"/>
          <p:nvPr/>
        </p:nvSpPr>
        <p:spPr>
          <a:xfrm rot="10800000" flipV="1">
            <a:off x="270668" y="32786"/>
            <a:ext cx="10819769"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City Of San Diego 311 Request Analysis</a:t>
            </a:r>
          </a:p>
        </p:txBody>
      </p:sp>
    </p:spTree>
    <p:extLst>
      <p:ext uri="{BB962C8B-B14F-4D97-AF65-F5344CB8AC3E}">
        <p14:creationId xmlns:p14="http://schemas.microsoft.com/office/powerpoint/2010/main" val="496958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9287EB-FFF4-794A-ABD3-3BC256E9F704}"/>
              </a:ext>
            </a:extLst>
          </p:cNvPr>
          <p:cNvPicPr>
            <a:picLocks noGrp="1" noChangeAspect="1"/>
          </p:cNvPicPr>
          <p:nvPr>
            <p:ph idx="1"/>
          </p:nvPr>
        </p:nvPicPr>
        <p:blipFill>
          <a:blip r:embed="rId2"/>
          <a:stretch>
            <a:fillRect/>
          </a:stretch>
        </p:blipFill>
        <p:spPr>
          <a:xfrm>
            <a:off x="2218944" y="231428"/>
            <a:ext cx="7754112" cy="6395144"/>
          </a:xfrm>
          <a:prstGeom prst="rect">
            <a:avLst/>
          </a:prstGeom>
        </p:spPr>
      </p:pic>
    </p:spTree>
    <p:extLst>
      <p:ext uri="{BB962C8B-B14F-4D97-AF65-F5344CB8AC3E}">
        <p14:creationId xmlns:p14="http://schemas.microsoft.com/office/powerpoint/2010/main" val="4060233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06F3-C03E-664F-AB59-407AAD4C08AE}"/>
              </a:ext>
            </a:extLst>
          </p:cNvPr>
          <p:cNvSpPr>
            <a:spLocks noGrp="1"/>
          </p:cNvSpPr>
          <p:nvPr>
            <p:ph type="title"/>
          </p:nvPr>
        </p:nvSpPr>
        <p:spPr>
          <a:xfrm>
            <a:off x="838200" y="365125"/>
            <a:ext cx="10515600" cy="585851"/>
          </a:xfrm>
        </p:spPr>
        <p:txBody>
          <a:bodyPr>
            <a:normAutofit fontScale="90000"/>
          </a:bodyPr>
          <a:lstStyle/>
          <a:p>
            <a:r>
              <a:rPr lang="en-US" b="1" dirty="0"/>
              <a:t>What source or how did people complain? </a:t>
            </a:r>
          </a:p>
        </p:txBody>
      </p:sp>
      <p:sp>
        <p:nvSpPr>
          <p:cNvPr id="3" name="Content Placeholder 2">
            <a:extLst>
              <a:ext uri="{FF2B5EF4-FFF2-40B4-BE49-F238E27FC236}">
                <a16:creationId xmlns:a16="http://schemas.microsoft.com/office/drawing/2014/main" id="{FFA33F44-8B7D-F340-ADCE-A85DA4707866}"/>
              </a:ext>
            </a:extLst>
          </p:cNvPr>
          <p:cNvSpPr>
            <a:spLocks noGrp="1"/>
          </p:cNvSpPr>
          <p:nvPr>
            <p:ph idx="1"/>
          </p:nvPr>
        </p:nvSpPr>
        <p:spPr>
          <a:xfrm>
            <a:off x="838200" y="1208867"/>
            <a:ext cx="10515600" cy="5284922"/>
          </a:xfrm>
        </p:spPr>
        <p:txBody>
          <a:bodyPr/>
          <a:lstStyle/>
          <a:p>
            <a:r>
              <a:rPr lang="en-US" dirty="0"/>
              <a:t>Walk-ins</a:t>
            </a:r>
          </a:p>
          <a:p>
            <a:r>
              <a:rPr lang="en-US" dirty="0"/>
              <a:t>Web</a:t>
            </a:r>
          </a:p>
          <a:p>
            <a:r>
              <a:rPr lang="en-US" dirty="0"/>
              <a:t>Mobile</a:t>
            </a:r>
          </a:p>
          <a:p>
            <a:r>
              <a:rPr lang="en-US" dirty="0"/>
              <a:t>Letter</a:t>
            </a:r>
          </a:p>
          <a:p>
            <a:r>
              <a:rPr lang="en-US" dirty="0"/>
              <a:t>In Person</a:t>
            </a:r>
          </a:p>
          <a:p>
            <a:r>
              <a:rPr lang="en-US" dirty="0"/>
              <a:t>Phone</a:t>
            </a:r>
          </a:p>
          <a:p>
            <a:r>
              <a:rPr lang="en-US" dirty="0"/>
              <a:t>Crew Generated</a:t>
            </a:r>
          </a:p>
          <a:p>
            <a:endParaRPr lang="en-US" dirty="0"/>
          </a:p>
        </p:txBody>
      </p:sp>
      <p:pic>
        <p:nvPicPr>
          <p:cNvPr id="1026" name="Picture 2" descr="Image result for walkens welcome sign">
            <a:extLst>
              <a:ext uri="{FF2B5EF4-FFF2-40B4-BE49-F238E27FC236}">
                <a16:creationId xmlns:a16="http://schemas.microsoft.com/office/drawing/2014/main" id="{EB45B57A-617A-E443-BA5C-5AC4AE710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952" y="1262631"/>
            <a:ext cx="4425696" cy="504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830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9B785F-A2EC-9A4B-9AF5-F94E845C63DD}"/>
              </a:ext>
            </a:extLst>
          </p:cNvPr>
          <p:cNvPicPr>
            <a:picLocks noGrp="1" noChangeAspect="1"/>
          </p:cNvPicPr>
          <p:nvPr>
            <p:ph idx="1"/>
          </p:nvPr>
        </p:nvPicPr>
        <p:blipFill>
          <a:blip r:embed="rId2"/>
          <a:stretch>
            <a:fillRect/>
          </a:stretch>
        </p:blipFill>
        <p:spPr>
          <a:xfrm>
            <a:off x="167298" y="1840550"/>
            <a:ext cx="11857404" cy="4520635"/>
          </a:xfrm>
          <a:prstGeom prst="rect">
            <a:avLst/>
          </a:prstGeom>
        </p:spPr>
      </p:pic>
      <p:sp>
        <p:nvSpPr>
          <p:cNvPr id="2" name="TextBox 1">
            <a:extLst>
              <a:ext uri="{FF2B5EF4-FFF2-40B4-BE49-F238E27FC236}">
                <a16:creationId xmlns:a16="http://schemas.microsoft.com/office/drawing/2014/main" id="{84BFF2D5-EA78-4F40-AB04-0FF8D454F699}"/>
              </a:ext>
            </a:extLst>
          </p:cNvPr>
          <p:cNvSpPr txBox="1"/>
          <p:nvPr/>
        </p:nvSpPr>
        <p:spPr>
          <a:xfrm>
            <a:off x="1693718" y="644236"/>
            <a:ext cx="8458200" cy="584775"/>
          </a:xfrm>
          <a:prstGeom prst="rect">
            <a:avLst/>
          </a:prstGeom>
          <a:noFill/>
        </p:spPr>
        <p:txBody>
          <a:bodyPr wrap="square" rtlCol="0">
            <a:spAutoFit/>
          </a:bodyPr>
          <a:lstStyle/>
          <a:p>
            <a:pPr algn="ctr"/>
            <a:r>
              <a:rPr lang="en-US" sz="3200" b="1" dirty="0"/>
              <a:t>Sources was used the most to submit request</a:t>
            </a:r>
          </a:p>
        </p:txBody>
      </p:sp>
    </p:spTree>
    <p:extLst>
      <p:ext uri="{BB962C8B-B14F-4D97-AF65-F5344CB8AC3E}">
        <p14:creationId xmlns:p14="http://schemas.microsoft.com/office/powerpoint/2010/main" val="387461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C87C92-F04F-334B-AE35-49C77C91118A}"/>
              </a:ext>
            </a:extLst>
          </p:cNvPr>
          <p:cNvPicPr>
            <a:picLocks noChangeAspect="1"/>
          </p:cNvPicPr>
          <p:nvPr/>
        </p:nvPicPr>
        <p:blipFill>
          <a:blip r:embed="rId2"/>
          <a:stretch>
            <a:fillRect/>
          </a:stretch>
        </p:blipFill>
        <p:spPr>
          <a:xfrm>
            <a:off x="2788124" y="340479"/>
            <a:ext cx="6615752" cy="6177041"/>
          </a:xfrm>
          <a:prstGeom prst="rect">
            <a:avLst/>
          </a:prstGeom>
        </p:spPr>
      </p:pic>
    </p:spTree>
    <p:extLst>
      <p:ext uri="{BB962C8B-B14F-4D97-AF65-F5344CB8AC3E}">
        <p14:creationId xmlns:p14="http://schemas.microsoft.com/office/powerpoint/2010/main" val="1916921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F1E8-E832-624E-8AD9-3E3113148D8F}"/>
              </a:ext>
            </a:extLst>
          </p:cNvPr>
          <p:cNvSpPr>
            <a:spLocks noGrp="1"/>
          </p:cNvSpPr>
          <p:nvPr>
            <p:ph type="title"/>
          </p:nvPr>
        </p:nvSpPr>
        <p:spPr>
          <a:xfrm>
            <a:off x="475488" y="365125"/>
            <a:ext cx="11027664" cy="1325563"/>
          </a:xfrm>
        </p:spPr>
        <p:txBody>
          <a:bodyPr/>
          <a:lstStyle/>
          <a:p>
            <a:r>
              <a:rPr lang="en-US" dirty="0"/>
              <a:t>Which day of the week has the most complains?</a:t>
            </a:r>
          </a:p>
        </p:txBody>
      </p:sp>
      <p:pic>
        <p:nvPicPr>
          <p:cNvPr id="2052" name="Picture 4" descr="Image result for Days of the week pictures funny">
            <a:extLst>
              <a:ext uri="{FF2B5EF4-FFF2-40B4-BE49-F238E27FC236}">
                <a16:creationId xmlns:a16="http://schemas.microsoft.com/office/drawing/2014/main" id="{2641FBA5-4425-1844-B367-E672424A2C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8528" y="1478177"/>
            <a:ext cx="8394192" cy="4428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0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C8D548-5285-8F4A-8A0F-DB47223440C9}"/>
              </a:ext>
            </a:extLst>
          </p:cNvPr>
          <p:cNvPicPr>
            <a:picLocks noChangeAspect="1"/>
          </p:cNvPicPr>
          <p:nvPr/>
        </p:nvPicPr>
        <p:blipFill>
          <a:blip r:embed="rId2"/>
          <a:stretch>
            <a:fillRect/>
          </a:stretch>
        </p:blipFill>
        <p:spPr>
          <a:xfrm>
            <a:off x="715264" y="676656"/>
            <a:ext cx="11007954" cy="5426456"/>
          </a:xfrm>
          <a:prstGeom prst="rect">
            <a:avLst/>
          </a:prstGeom>
        </p:spPr>
      </p:pic>
    </p:spTree>
    <p:extLst>
      <p:ext uri="{BB962C8B-B14F-4D97-AF65-F5344CB8AC3E}">
        <p14:creationId xmlns:p14="http://schemas.microsoft.com/office/powerpoint/2010/main" val="1243959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33FDB5-9A1E-6347-9AE5-FC4819DBB2D5}"/>
              </a:ext>
            </a:extLst>
          </p:cNvPr>
          <p:cNvPicPr>
            <a:picLocks noChangeAspect="1"/>
          </p:cNvPicPr>
          <p:nvPr/>
        </p:nvPicPr>
        <p:blipFill>
          <a:blip r:embed="rId2"/>
          <a:stretch>
            <a:fillRect/>
          </a:stretch>
        </p:blipFill>
        <p:spPr>
          <a:xfrm>
            <a:off x="422656" y="621792"/>
            <a:ext cx="11304742" cy="5572760"/>
          </a:xfrm>
          <a:prstGeom prst="rect">
            <a:avLst/>
          </a:prstGeom>
        </p:spPr>
      </p:pic>
    </p:spTree>
    <p:extLst>
      <p:ext uri="{BB962C8B-B14F-4D97-AF65-F5344CB8AC3E}">
        <p14:creationId xmlns:p14="http://schemas.microsoft.com/office/powerpoint/2010/main" val="3086830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dirty="0">
                <a:solidFill>
                  <a:srgbClr val="FFFFFF"/>
                </a:solidFill>
              </a:rPr>
              <a:t>Comparing Complaints by Zip Codes</a:t>
            </a:r>
            <a:endParaRPr lang="en-US" sz="4800" kern="1200" dirty="0">
              <a:solidFill>
                <a:srgbClr val="FFFFFF"/>
              </a:solidFill>
              <a:latin typeface="+mj-lt"/>
              <a:ea typeface="+mj-ea"/>
              <a:cs typeface="+mj-cs"/>
            </a:endParaRPr>
          </a:p>
        </p:txBody>
      </p:sp>
      <p:sp>
        <p:nvSpPr>
          <p:cNvPr id="3" name="Content Placeholder 2"/>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Complaints by Zip code.</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View of Coronado and San Diego from the ai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22" y="975392"/>
            <a:ext cx="6553545" cy="4915158"/>
          </a:xfrm>
          <a:prstGeom prst="rect">
            <a:avLst/>
          </a:prstGeom>
        </p:spPr>
      </p:pic>
      <p:sp>
        <p:nvSpPr>
          <p:cNvPr id="5" name="Footer PlaceHolder 3"/>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lnSpc>
                <a:spcPct val="90000"/>
              </a:lnSpc>
              <a:spcAft>
                <a:spcPts val="600"/>
              </a:spcAft>
            </a:pPr>
            <a:r>
              <a:rPr lang="en-US" sz="900" kern="1200">
                <a:solidFill>
                  <a:srgbClr val="595959"/>
                </a:solidFill>
                <a:latin typeface="+mn-lt"/>
                <a:ea typeface="+mn-ea"/>
                <a:cs typeface="+mn-cs"/>
                <a:hlinkClick r:id="rId4"/>
              </a:rPr>
              <a:t>Photo</a:t>
            </a:r>
            <a:r>
              <a:rPr lang="en-US" sz="900" kern="1200">
                <a:solidFill>
                  <a:srgbClr val="595959"/>
                </a:solidFill>
                <a:latin typeface="+mn-lt"/>
                <a:ea typeface="+mn-ea"/>
                <a:cs typeface="+mn-cs"/>
              </a:rPr>
              <a:t> by Doug Letterman at https://www.flickr.com/photos/dougletterman/ / </a:t>
            </a:r>
            <a:r>
              <a:rPr lang="en-US" sz="900" kern="1200">
                <a:solidFill>
                  <a:srgbClr val="595959"/>
                </a:solidFill>
                <a:latin typeface="+mn-lt"/>
                <a:ea typeface="+mn-ea"/>
                <a:cs typeface="+mn-cs"/>
                <a:hlinkClick r:id="rId5"/>
              </a:rPr>
              <a:t>CC BY 2.0</a:t>
            </a:r>
          </a:p>
        </p:txBody>
      </p:sp>
    </p:spTree>
    <p:extLst>
      <p:ext uri="{BB962C8B-B14F-4D97-AF65-F5344CB8AC3E}">
        <p14:creationId xmlns:p14="http://schemas.microsoft.com/office/powerpoint/2010/main" val="19151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437DDA-2231-9345-8567-29ACF119B8E5}"/>
              </a:ext>
            </a:extLst>
          </p:cNvPr>
          <p:cNvPicPr>
            <a:picLocks noChangeAspect="1"/>
          </p:cNvPicPr>
          <p:nvPr/>
        </p:nvPicPr>
        <p:blipFill>
          <a:blip r:embed="rId2"/>
          <a:stretch>
            <a:fillRect/>
          </a:stretch>
        </p:blipFill>
        <p:spPr>
          <a:xfrm>
            <a:off x="477520" y="616169"/>
            <a:ext cx="11222644" cy="4620849"/>
          </a:xfrm>
          <a:prstGeom prst="rect">
            <a:avLst/>
          </a:prstGeom>
        </p:spPr>
      </p:pic>
      <p:sp>
        <p:nvSpPr>
          <p:cNvPr id="2" name="TextBox 1">
            <a:extLst>
              <a:ext uri="{FF2B5EF4-FFF2-40B4-BE49-F238E27FC236}">
                <a16:creationId xmlns:a16="http://schemas.microsoft.com/office/drawing/2014/main" id="{C42CA808-2963-4CAB-AA24-4B6FD17331BD}"/>
              </a:ext>
            </a:extLst>
          </p:cNvPr>
          <p:cNvSpPr txBox="1"/>
          <p:nvPr/>
        </p:nvSpPr>
        <p:spPr>
          <a:xfrm flipH="1">
            <a:off x="1309024" y="5527964"/>
            <a:ext cx="9559636" cy="830997"/>
          </a:xfrm>
          <a:prstGeom prst="rect">
            <a:avLst/>
          </a:prstGeom>
          <a:noFill/>
        </p:spPr>
        <p:txBody>
          <a:bodyPr wrap="square" rtlCol="0">
            <a:spAutoFit/>
          </a:bodyPr>
          <a:lstStyle/>
          <a:p>
            <a:pPr algn="ctr"/>
            <a:r>
              <a:rPr lang="en-US" sz="2400" b="1" dirty="0"/>
              <a:t>Found 92101 zip code had the most complaint followed by 92109,92102 and 92115 zip codes</a:t>
            </a:r>
          </a:p>
        </p:txBody>
      </p:sp>
    </p:spTree>
    <p:extLst>
      <p:ext uri="{BB962C8B-B14F-4D97-AF65-F5344CB8AC3E}">
        <p14:creationId xmlns:p14="http://schemas.microsoft.com/office/powerpoint/2010/main" val="3107768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DA3F-8E15-497D-9A11-FEB7A030B4A8}"/>
              </a:ext>
            </a:extLst>
          </p:cNvPr>
          <p:cNvSpPr>
            <a:spLocks noGrp="1"/>
          </p:cNvSpPr>
          <p:nvPr>
            <p:ph type="title"/>
          </p:nvPr>
        </p:nvSpPr>
        <p:spPr/>
        <p:txBody>
          <a:bodyPr/>
          <a:lstStyle/>
          <a:p>
            <a:pPr algn="ctr"/>
            <a:r>
              <a:rPr lang="en-US" b="1" dirty="0"/>
              <a:t>Population for each Zip code</a:t>
            </a:r>
          </a:p>
        </p:txBody>
      </p:sp>
      <p:pic>
        <p:nvPicPr>
          <p:cNvPr id="5" name="Content Placeholder 4">
            <a:extLst>
              <a:ext uri="{FF2B5EF4-FFF2-40B4-BE49-F238E27FC236}">
                <a16:creationId xmlns:a16="http://schemas.microsoft.com/office/drawing/2014/main" id="{E788E0FA-1FCE-4FF8-ABBA-E5EBF73443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1045" y="1825625"/>
            <a:ext cx="9819409" cy="4351338"/>
          </a:xfrm>
        </p:spPr>
      </p:pic>
    </p:spTree>
    <p:extLst>
      <p:ext uri="{BB962C8B-B14F-4D97-AF65-F5344CB8AC3E}">
        <p14:creationId xmlns:p14="http://schemas.microsoft.com/office/powerpoint/2010/main" val="2530797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D285-E13A-754B-B289-E8602172366B}"/>
              </a:ext>
            </a:extLst>
          </p:cNvPr>
          <p:cNvSpPr>
            <a:spLocks noGrp="1"/>
          </p:cNvSpPr>
          <p:nvPr>
            <p:ph type="title"/>
          </p:nvPr>
        </p:nvSpPr>
        <p:spPr/>
        <p:txBody>
          <a:bodyPr/>
          <a:lstStyle/>
          <a:p>
            <a:pPr algn="ctr"/>
            <a:r>
              <a:rPr lang="en-US" dirty="0">
                <a:solidFill>
                  <a:schemeClr val="accent1">
                    <a:lumMod val="75000"/>
                  </a:schemeClr>
                </a:solidFill>
              </a:rPr>
              <a:t>Introduction</a:t>
            </a:r>
          </a:p>
        </p:txBody>
      </p:sp>
      <p:sp useBgFill="1">
        <p:nvSpPr>
          <p:cNvPr id="3" name="Content Placeholder 2">
            <a:extLst>
              <a:ext uri="{FF2B5EF4-FFF2-40B4-BE49-F238E27FC236}">
                <a16:creationId xmlns:a16="http://schemas.microsoft.com/office/drawing/2014/main" id="{8EA0462D-5411-FA40-8B90-5ECF77A95059}"/>
              </a:ext>
            </a:extLst>
          </p:cNvPr>
          <p:cNvSpPr>
            <a:spLocks noGrp="1"/>
          </p:cNvSpPr>
          <p:nvPr>
            <p:ph idx="1"/>
          </p:nvPr>
        </p:nvSpPr>
        <p:spPr>
          <a:xfrm>
            <a:off x="838200" y="1825625"/>
            <a:ext cx="10515600" cy="4667250"/>
          </a:xfrm>
        </p:spPr>
        <p:txBody>
          <a:bodyPr>
            <a:normAutofit fontScale="92500" lnSpcReduction="10000"/>
          </a:bodyPr>
          <a:lstStyle/>
          <a:p>
            <a:pPr marL="0" indent="0">
              <a:buNone/>
            </a:pPr>
            <a:r>
              <a:rPr lang="en-US" b="1" dirty="0"/>
              <a:t>Project Description:</a:t>
            </a:r>
            <a:endParaRPr lang="en-US" dirty="0"/>
          </a:p>
          <a:p>
            <a:pPr marL="0" indent="0">
              <a:buNone/>
            </a:pPr>
            <a:r>
              <a:rPr lang="en-US" dirty="0"/>
              <a:t>In this project we use the 311-call data from the City of San Diego to determine what are the major concerns of residents of San Diego, what zip codes have the most 311 requests, what source was used the most to submit request, if the month, day of the week and temperature affect the number of requests, and determine if there is any relation between the number of 311 calls per population, income bracket.</a:t>
            </a:r>
          </a:p>
          <a:p>
            <a:pPr marL="0" indent="0">
              <a:buNone/>
            </a:pPr>
            <a:r>
              <a:rPr lang="en-US" b="1" dirty="0"/>
              <a:t>Hypothesis:</a:t>
            </a:r>
          </a:p>
          <a:p>
            <a:pPr marL="0" indent="0">
              <a:buNone/>
            </a:pPr>
            <a:r>
              <a:rPr lang="en-US" dirty="0"/>
              <a:t>Middle of the week would be more complaint</a:t>
            </a:r>
          </a:p>
          <a:p>
            <a:pPr marL="0" indent="0">
              <a:buNone/>
            </a:pPr>
            <a:r>
              <a:rPr lang="en-US" dirty="0"/>
              <a:t>With higher temperature would be more complaint</a:t>
            </a:r>
          </a:p>
          <a:p>
            <a:pPr marL="0" indent="0">
              <a:buNone/>
            </a:pPr>
            <a:r>
              <a:rPr lang="en-US" dirty="0"/>
              <a:t>With higher income would be more complaint</a:t>
            </a:r>
          </a:p>
          <a:p>
            <a:pPr marL="0" indent="0">
              <a:buNone/>
            </a:pPr>
            <a:r>
              <a:rPr lang="en-US" dirty="0"/>
              <a:t>Number of service requests increase by population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36860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FA11-560D-4CDF-A9A5-D7DF0D144C4B}"/>
              </a:ext>
            </a:extLst>
          </p:cNvPr>
          <p:cNvSpPr>
            <a:spLocks noGrp="1"/>
          </p:cNvSpPr>
          <p:nvPr>
            <p:ph type="title"/>
          </p:nvPr>
        </p:nvSpPr>
        <p:spPr>
          <a:pattFill prst="pct5">
            <a:fgClr>
              <a:schemeClr val="accent1"/>
            </a:fgClr>
            <a:bgClr>
              <a:schemeClr val="bg1"/>
            </a:bgClr>
          </a:pattFill>
        </p:spPr>
        <p:txBody>
          <a:bodyPr/>
          <a:lstStyle/>
          <a:p>
            <a:pPr algn="ctr"/>
            <a:r>
              <a:rPr lang="en-US" b="1" dirty="0"/>
              <a:t>Relation between Number of Requests and Population</a:t>
            </a:r>
          </a:p>
        </p:txBody>
      </p:sp>
      <p:pic>
        <p:nvPicPr>
          <p:cNvPr id="5" name="Content Placeholder 4">
            <a:extLst>
              <a:ext uri="{FF2B5EF4-FFF2-40B4-BE49-F238E27FC236}">
                <a16:creationId xmlns:a16="http://schemas.microsoft.com/office/drawing/2014/main" id="{99825EA9-45FA-4E60-B3A5-F427AB3284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662" y="1825625"/>
            <a:ext cx="8702676" cy="4667250"/>
          </a:xfrm>
        </p:spPr>
      </p:pic>
    </p:spTree>
    <p:extLst>
      <p:ext uri="{BB962C8B-B14F-4D97-AF65-F5344CB8AC3E}">
        <p14:creationId xmlns:p14="http://schemas.microsoft.com/office/powerpoint/2010/main" val="378047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AF987-98CC-4163-B3D2-DBDD91095B49}"/>
              </a:ext>
            </a:extLst>
          </p:cNvPr>
          <p:cNvSpPr>
            <a:spLocks noGrp="1"/>
          </p:cNvSpPr>
          <p:nvPr>
            <p:ph type="title"/>
          </p:nvPr>
        </p:nvSpPr>
        <p:spPr/>
        <p:txBody>
          <a:bodyPr>
            <a:normAutofit/>
          </a:bodyPr>
          <a:lstStyle/>
          <a:p>
            <a:pPr algn="ctr"/>
            <a:r>
              <a:rPr lang="en-US" sz="4000" b="1" dirty="0">
                <a:latin typeface="+mn-lt"/>
              </a:rPr>
              <a:t>Visual representation of 311 complaints for each zip code as a heat map</a:t>
            </a:r>
          </a:p>
        </p:txBody>
      </p:sp>
      <p:pic>
        <p:nvPicPr>
          <p:cNvPr id="5" name="Content Placeholder 4">
            <a:extLst>
              <a:ext uri="{FF2B5EF4-FFF2-40B4-BE49-F238E27FC236}">
                <a16:creationId xmlns:a16="http://schemas.microsoft.com/office/drawing/2014/main" id="{56545D14-4F4A-4402-B0B2-FDC064FE65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292" y="1856797"/>
            <a:ext cx="3251416" cy="4351338"/>
          </a:xfrm>
        </p:spPr>
      </p:pic>
      <p:pic>
        <p:nvPicPr>
          <p:cNvPr id="7" name="Picture 6">
            <a:extLst>
              <a:ext uri="{FF2B5EF4-FFF2-40B4-BE49-F238E27FC236}">
                <a16:creationId xmlns:a16="http://schemas.microsoft.com/office/drawing/2014/main" id="{431DB805-C1C7-4AA2-A94B-399C3DB39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50" y="1856797"/>
            <a:ext cx="3191320" cy="4351338"/>
          </a:xfrm>
          <a:prstGeom prst="rect">
            <a:avLst/>
          </a:prstGeom>
        </p:spPr>
      </p:pic>
      <p:pic>
        <p:nvPicPr>
          <p:cNvPr id="9" name="Picture 8">
            <a:extLst>
              <a:ext uri="{FF2B5EF4-FFF2-40B4-BE49-F238E27FC236}">
                <a16:creationId xmlns:a16="http://schemas.microsoft.com/office/drawing/2014/main" id="{18D5BA66-D2B4-4113-A2CB-326806DDC8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6930" y="1856797"/>
            <a:ext cx="3413697" cy="4351337"/>
          </a:xfrm>
          <a:prstGeom prst="rect">
            <a:avLst/>
          </a:prstGeom>
        </p:spPr>
      </p:pic>
    </p:spTree>
    <p:extLst>
      <p:ext uri="{BB962C8B-B14F-4D97-AF65-F5344CB8AC3E}">
        <p14:creationId xmlns:p14="http://schemas.microsoft.com/office/powerpoint/2010/main" val="17373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313D0-2E16-CE4F-AB4D-D060BFBE8979}"/>
              </a:ext>
            </a:extLst>
          </p:cNvPr>
          <p:cNvSpPr>
            <a:spLocks noGrp="1"/>
          </p:cNvSpPr>
          <p:nvPr>
            <p:ph type="title"/>
          </p:nvPr>
        </p:nvSpPr>
        <p:spPr>
          <a:xfrm>
            <a:off x="454616" y="464949"/>
            <a:ext cx="11282767" cy="960895"/>
          </a:xfrm>
        </p:spPr>
        <p:txBody>
          <a:bodyPr>
            <a:normAutofit fontScale="90000"/>
          </a:bodyPr>
          <a:lstStyle/>
          <a:p>
            <a:pPr algn="ctr"/>
            <a:r>
              <a:rPr lang="en-US" b="1" dirty="0"/>
              <a:t>How does number of call compare by income bracket?</a:t>
            </a:r>
          </a:p>
        </p:txBody>
      </p:sp>
      <p:pic>
        <p:nvPicPr>
          <p:cNvPr id="3074" name="Picture 2" descr="Image result for san diego neighborhoods">
            <a:extLst>
              <a:ext uri="{FF2B5EF4-FFF2-40B4-BE49-F238E27FC236}">
                <a16:creationId xmlns:a16="http://schemas.microsoft.com/office/drawing/2014/main" id="{E6A1D345-5795-DE43-9690-1A0BEB5697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4583" y="1425844"/>
            <a:ext cx="8942832" cy="505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72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904160-14F1-0147-9384-1BAB5681F5C5}"/>
              </a:ext>
            </a:extLst>
          </p:cNvPr>
          <p:cNvPicPr>
            <a:picLocks noChangeAspect="1"/>
          </p:cNvPicPr>
          <p:nvPr/>
        </p:nvPicPr>
        <p:blipFill>
          <a:blip r:embed="rId2"/>
          <a:stretch>
            <a:fillRect/>
          </a:stretch>
        </p:blipFill>
        <p:spPr>
          <a:xfrm>
            <a:off x="312928" y="530353"/>
            <a:ext cx="11601528" cy="5719064"/>
          </a:xfrm>
          <a:prstGeom prst="rect">
            <a:avLst/>
          </a:prstGeom>
        </p:spPr>
      </p:pic>
    </p:spTree>
    <p:extLst>
      <p:ext uri="{BB962C8B-B14F-4D97-AF65-F5344CB8AC3E}">
        <p14:creationId xmlns:p14="http://schemas.microsoft.com/office/powerpoint/2010/main" val="720074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4BCE44-6701-2344-9362-C6BF58D2DF03}"/>
              </a:ext>
            </a:extLst>
          </p:cNvPr>
          <p:cNvPicPr>
            <a:picLocks noChangeAspect="1"/>
          </p:cNvPicPr>
          <p:nvPr/>
        </p:nvPicPr>
        <p:blipFill>
          <a:blip r:embed="rId2"/>
          <a:stretch>
            <a:fillRect/>
          </a:stretch>
        </p:blipFill>
        <p:spPr>
          <a:xfrm>
            <a:off x="605534" y="621792"/>
            <a:ext cx="11193447" cy="5517896"/>
          </a:xfrm>
          <a:prstGeom prst="rect">
            <a:avLst/>
          </a:prstGeom>
        </p:spPr>
      </p:pic>
    </p:spTree>
    <p:extLst>
      <p:ext uri="{BB962C8B-B14F-4D97-AF65-F5344CB8AC3E}">
        <p14:creationId xmlns:p14="http://schemas.microsoft.com/office/powerpoint/2010/main" val="926008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B3EB-12A1-B34C-894C-E9F5A038656F}"/>
              </a:ext>
            </a:extLst>
          </p:cNvPr>
          <p:cNvSpPr>
            <a:spLocks noGrp="1"/>
          </p:cNvSpPr>
          <p:nvPr>
            <p:ph type="title"/>
          </p:nvPr>
        </p:nvSpPr>
        <p:spPr/>
        <p:txBody>
          <a:bodyPr/>
          <a:lstStyle/>
          <a:p>
            <a:r>
              <a:rPr lang="en-US" dirty="0"/>
              <a:t>In Conclusion</a:t>
            </a:r>
          </a:p>
        </p:txBody>
      </p:sp>
      <p:sp>
        <p:nvSpPr>
          <p:cNvPr id="3" name="Content Placeholder 2">
            <a:extLst>
              <a:ext uri="{FF2B5EF4-FFF2-40B4-BE49-F238E27FC236}">
                <a16:creationId xmlns:a16="http://schemas.microsoft.com/office/drawing/2014/main" id="{3B06B2A0-FE32-5540-8207-B06B414BD1F4}"/>
              </a:ext>
            </a:extLst>
          </p:cNvPr>
          <p:cNvSpPr>
            <a:spLocks noGrp="1"/>
          </p:cNvSpPr>
          <p:nvPr>
            <p:ph idx="1"/>
          </p:nvPr>
        </p:nvSpPr>
        <p:spPr/>
        <p:txBody>
          <a:bodyPr>
            <a:normAutofit/>
          </a:bodyPr>
          <a:lstStyle/>
          <a:p>
            <a:pPr lvl="0"/>
            <a:r>
              <a:rPr lang="en-US" dirty="0"/>
              <a:t>Tuesday is the day with the most calls.</a:t>
            </a:r>
          </a:p>
          <a:p>
            <a:pPr lvl="0"/>
            <a:r>
              <a:rPr lang="en-US" dirty="0"/>
              <a:t>January is the month with the most calls.</a:t>
            </a:r>
          </a:p>
          <a:p>
            <a:r>
              <a:rPr lang="en-US" dirty="0"/>
              <a:t>The 92101 makes the most calls. Or the area that includes Airport, harbor Island, Main part of Downtown, and Bankers Hill and has the most population.</a:t>
            </a:r>
          </a:p>
          <a:p>
            <a:r>
              <a:rPr lang="en-US" dirty="0"/>
              <a:t>As we expected the most number of service calls came from the highest populated area</a:t>
            </a:r>
          </a:p>
          <a:p>
            <a:pPr lvl="0"/>
            <a:r>
              <a:rPr lang="en-US" dirty="0"/>
              <a:t>Weather makes no difference to amount of calls.</a:t>
            </a:r>
          </a:p>
          <a:p>
            <a:pPr lvl="0"/>
            <a:r>
              <a:rPr lang="en-US" dirty="0"/>
              <a:t>Highest subtype is a street light is out because most noticeable </a:t>
            </a:r>
          </a:p>
          <a:p>
            <a:endParaRPr lang="en-US" dirty="0"/>
          </a:p>
        </p:txBody>
      </p:sp>
    </p:spTree>
    <p:extLst>
      <p:ext uri="{BB962C8B-B14F-4D97-AF65-F5344CB8AC3E}">
        <p14:creationId xmlns:p14="http://schemas.microsoft.com/office/powerpoint/2010/main" val="395877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0929" y="963877"/>
            <a:ext cx="3808466" cy="4930246"/>
          </a:xfrm>
        </p:spPr>
        <p:txBody>
          <a:bodyPr>
            <a:normAutofit/>
          </a:bodyPr>
          <a:lstStyle/>
          <a:p>
            <a:r>
              <a:rPr lang="en-US" sz="3600" b="1" dirty="0"/>
              <a:t>Data Sources Used:</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6031" y="963877"/>
            <a:ext cx="6377769" cy="4930246"/>
          </a:xfrm>
        </p:spPr>
        <p:txBody>
          <a:bodyPr anchor="ctr">
            <a:normAutofit/>
          </a:bodyPr>
          <a:lstStyle/>
          <a:p>
            <a:pPr marL="0" indent="0">
              <a:buNone/>
            </a:pPr>
            <a:endParaRPr lang="en-US" sz="2400" b="1" dirty="0"/>
          </a:p>
          <a:p>
            <a:r>
              <a:rPr lang="en-US" sz="2400" dirty="0">
                <a:hlinkClick r:id="rId3"/>
              </a:rPr>
              <a:t>City of San Diego</a:t>
            </a:r>
            <a:endParaRPr lang="en-US" sz="2400" dirty="0"/>
          </a:p>
          <a:p>
            <a:r>
              <a:rPr lang="en-US" sz="2400" dirty="0">
                <a:hlinkClick r:id="rId4"/>
              </a:rPr>
              <a:t>US Census Bureau</a:t>
            </a:r>
            <a:endParaRPr lang="en-US" sz="2400" dirty="0"/>
          </a:p>
          <a:p>
            <a:endParaRPr sz="2400" dirty="0"/>
          </a:p>
        </p:txBody>
      </p:sp>
    </p:spTree>
    <p:extLst>
      <p:ext uri="{BB962C8B-B14F-4D97-AF65-F5344CB8AC3E}">
        <p14:creationId xmlns:p14="http://schemas.microsoft.com/office/powerpoint/2010/main" val="1388248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690D-3560-CD49-A15D-5A92E3FAA47F}"/>
              </a:ext>
            </a:extLst>
          </p:cNvPr>
          <p:cNvSpPr>
            <a:spLocks noGrp="1"/>
          </p:cNvSpPr>
          <p:nvPr>
            <p:ph type="title"/>
          </p:nvPr>
        </p:nvSpPr>
        <p:spPr>
          <a:xfrm>
            <a:off x="2923032" y="1051877"/>
            <a:ext cx="6477000" cy="1325563"/>
          </a:xfrm>
        </p:spPr>
        <p:txBody>
          <a:bodyPr/>
          <a:lstStyle/>
          <a:p>
            <a:r>
              <a:rPr lang="en-US" dirty="0">
                <a:solidFill>
                  <a:srgbClr val="0070C0"/>
                </a:solidFill>
              </a:rPr>
              <a:t>Thank you! And Stay Classy!</a:t>
            </a:r>
          </a:p>
        </p:txBody>
      </p:sp>
      <p:pic>
        <p:nvPicPr>
          <p:cNvPr id="4098" name="Picture 2" descr="Image result for stay classy san diego">
            <a:extLst>
              <a:ext uri="{FF2B5EF4-FFF2-40B4-BE49-F238E27FC236}">
                <a16:creationId xmlns:a16="http://schemas.microsoft.com/office/drawing/2014/main" id="{77C4E08A-334E-9645-931B-C49362AED6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9696" y="2377440"/>
            <a:ext cx="8394192" cy="429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105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0358-874A-9C4A-B449-02A3EACA887E}"/>
              </a:ext>
            </a:extLst>
          </p:cNvPr>
          <p:cNvSpPr>
            <a:spLocks noGrp="1"/>
          </p:cNvSpPr>
          <p:nvPr>
            <p:ph type="title"/>
          </p:nvPr>
        </p:nvSpPr>
        <p:spPr/>
        <p:txBody>
          <a:bodyPr/>
          <a:lstStyle/>
          <a:p>
            <a:pPr algn="ctr"/>
            <a:r>
              <a:rPr lang="en-US" dirty="0">
                <a:solidFill>
                  <a:srgbClr val="FF0000"/>
                </a:solidFill>
              </a:rPr>
              <a:t>Introduce the data</a:t>
            </a:r>
          </a:p>
        </p:txBody>
      </p:sp>
      <p:sp>
        <p:nvSpPr>
          <p:cNvPr id="3" name="Content Placeholder 2">
            <a:extLst>
              <a:ext uri="{FF2B5EF4-FFF2-40B4-BE49-F238E27FC236}">
                <a16:creationId xmlns:a16="http://schemas.microsoft.com/office/drawing/2014/main" id="{316CA1D0-E43D-2243-8EDF-22F78BC9CCFD}"/>
              </a:ext>
            </a:extLst>
          </p:cNvPr>
          <p:cNvSpPr>
            <a:spLocks noGrp="1"/>
          </p:cNvSpPr>
          <p:nvPr>
            <p:ph idx="1"/>
          </p:nvPr>
        </p:nvSpPr>
        <p:spPr/>
        <p:txBody>
          <a:bodyPr/>
          <a:lstStyle/>
          <a:p>
            <a:pPr marL="0" indent="0">
              <a:buNone/>
            </a:pPr>
            <a:r>
              <a:rPr lang="en-US" dirty="0"/>
              <a:t>To gather our Data, we used:</a:t>
            </a:r>
          </a:p>
          <a:p>
            <a:r>
              <a:rPr lang="en-US" dirty="0"/>
              <a:t> 311 call data from City of San Diego</a:t>
            </a:r>
          </a:p>
          <a:p>
            <a:r>
              <a:rPr lang="en-US" dirty="0"/>
              <a:t>income and population per zip code data form US Census of Bureau.</a:t>
            </a:r>
          </a:p>
          <a:p>
            <a:r>
              <a:rPr lang="en-US" dirty="0"/>
              <a:t>Historical weather Data from </a:t>
            </a:r>
            <a:r>
              <a:rPr lang="en-US" dirty="0" err="1"/>
              <a:t>OpenWeatherMap</a:t>
            </a:r>
            <a:endParaRPr lang="en-US" dirty="0"/>
          </a:p>
        </p:txBody>
      </p:sp>
    </p:spTree>
    <p:extLst>
      <p:ext uri="{BB962C8B-B14F-4D97-AF65-F5344CB8AC3E}">
        <p14:creationId xmlns:p14="http://schemas.microsoft.com/office/powerpoint/2010/main" val="1454131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9C99-5831-A14C-8771-E24C0F6628A2}"/>
              </a:ext>
            </a:extLst>
          </p:cNvPr>
          <p:cNvSpPr>
            <a:spLocks noGrp="1"/>
          </p:cNvSpPr>
          <p:nvPr>
            <p:ph type="title"/>
          </p:nvPr>
        </p:nvSpPr>
        <p:spPr/>
        <p:txBody>
          <a:bodyPr/>
          <a:lstStyle/>
          <a:p>
            <a:pPr algn="ctr"/>
            <a:r>
              <a:rPr lang="en-US" dirty="0">
                <a:solidFill>
                  <a:schemeClr val="accent6"/>
                </a:solidFill>
              </a:rPr>
              <a:t>Data Clean up</a:t>
            </a:r>
          </a:p>
        </p:txBody>
      </p:sp>
      <p:sp>
        <p:nvSpPr>
          <p:cNvPr id="3" name="Content Placeholder 2">
            <a:extLst>
              <a:ext uri="{FF2B5EF4-FFF2-40B4-BE49-F238E27FC236}">
                <a16:creationId xmlns:a16="http://schemas.microsoft.com/office/drawing/2014/main" id="{0052C42F-851C-974E-945B-E071EBBA1038}"/>
              </a:ext>
            </a:extLst>
          </p:cNvPr>
          <p:cNvSpPr>
            <a:spLocks noGrp="1"/>
          </p:cNvSpPr>
          <p:nvPr>
            <p:ph idx="1"/>
          </p:nvPr>
        </p:nvSpPr>
        <p:spPr/>
        <p:txBody>
          <a:bodyPr>
            <a:normAutofit fontScale="85000" lnSpcReduction="20000"/>
          </a:bodyPr>
          <a:lstStyle/>
          <a:p>
            <a:pPr marL="0" indent="0">
              <a:buNone/>
            </a:pPr>
            <a:r>
              <a:rPr lang="en-US" sz="3300" b="1" dirty="0"/>
              <a:t>Data Cleaning:</a:t>
            </a:r>
          </a:p>
          <a:p>
            <a:r>
              <a:rPr lang="en-US" dirty="0"/>
              <a:t>Use Pandas to remove unnecessary data from initial .csv file </a:t>
            </a:r>
          </a:p>
          <a:p>
            <a:pPr lvl="0"/>
            <a:r>
              <a:rPr lang="en-US" dirty="0"/>
              <a:t>Use Regex to separate the date data and put it the different columns</a:t>
            </a:r>
          </a:p>
          <a:p>
            <a:pPr lvl="0"/>
            <a:r>
              <a:rPr lang="en-US" dirty="0"/>
              <a:t>Use </a:t>
            </a:r>
            <a:r>
              <a:rPr lang="en-US" dirty="0" err="1"/>
              <a:t>uszipcode</a:t>
            </a:r>
            <a:r>
              <a:rPr lang="en-US" dirty="0"/>
              <a:t> library to retrieve zip code for each latitude Longitude </a:t>
            </a:r>
          </a:p>
          <a:p>
            <a:pPr lvl="0"/>
            <a:r>
              <a:rPr lang="en-US" dirty="0"/>
              <a:t>Removing invalid zip codes</a:t>
            </a:r>
          </a:p>
          <a:p>
            <a:pPr lvl="0"/>
            <a:r>
              <a:rPr lang="en-US" dirty="0"/>
              <a:t>Merging all data frame to get final data frame for analysis and plotting</a:t>
            </a:r>
          </a:p>
          <a:p>
            <a:pPr marL="0" indent="0">
              <a:buNone/>
            </a:pPr>
            <a:r>
              <a:rPr lang="en-US" sz="3300" b="1" dirty="0"/>
              <a:t>Challenges:</a:t>
            </a:r>
          </a:p>
          <a:p>
            <a:pPr lvl="0"/>
            <a:r>
              <a:rPr lang="en-US" dirty="0"/>
              <a:t>Finding relevant data from US Census Bureau</a:t>
            </a:r>
          </a:p>
          <a:p>
            <a:pPr lvl="0"/>
            <a:r>
              <a:rPr lang="en-US" dirty="0"/>
              <a:t>Retrieving zip codes with Latitude and Longitude for each service requests</a:t>
            </a:r>
          </a:p>
          <a:p>
            <a:pPr lvl="0"/>
            <a:r>
              <a:rPr lang="en-US" dirty="0"/>
              <a:t>Finding the valid zip code reference for City of San Diego</a:t>
            </a:r>
          </a:p>
          <a:p>
            <a:r>
              <a:rPr lang="en-US" dirty="0"/>
              <a:t>Combining data from different sources in a correct way </a:t>
            </a:r>
          </a:p>
          <a:p>
            <a:pPr marL="0" indent="0">
              <a:buNone/>
            </a:pPr>
            <a:endParaRPr lang="en-US" dirty="0"/>
          </a:p>
          <a:p>
            <a:endParaRPr lang="en-US" dirty="0"/>
          </a:p>
        </p:txBody>
      </p:sp>
    </p:spTree>
    <p:extLst>
      <p:ext uri="{BB962C8B-B14F-4D97-AF65-F5344CB8AC3E}">
        <p14:creationId xmlns:p14="http://schemas.microsoft.com/office/powerpoint/2010/main" val="232725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6E32-D68A-4D4F-B247-E976F48F10C4}"/>
              </a:ext>
            </a:extLst>
          </p:cNvPr>
          <p:cNvSpPr>
            <a:spLocks noGrp="1"/>
          </p:cNvSpPr>
          <p:nvPr>
            <p:ph type="title"/>
          </p:nvPr>
        </p:nvSpPr>
        <p:spPr/>
        <p:txBody>
          <a:bodyPr/>
          <a:lstStyle/>
          <a:p>
            <a:pPr algn="ctr"/>
            <a:r>
              <a:rPr lang="en-US" dirty="0">
                <a:solidFill>
                  <a:srgbClr val="002060"/>
                </a:solidFill>
              </a:rPr>
              <a:t>Our analysis strategy </a:t>
            </a:r>
          </a:p>
        </p:txBody>
      </p:sp>
      <p:sp>
        <p:nvSpPr>
          <p:cNvPr id="3" name="Content Placeholder 2">
            <a:extLst>
              <a:ext uri="{FF2B5EF4-FFF2-40B4-BE49-F238E27FC236}">
                <a16:creationId xmlns:a16="http://schemas.microsoft.com/office/drawing/2014/main" id="{6721DEF0-435B-DA40-AB9E-4B2C999DC46C}"/>
              </a:ext>
            </a:extLst>
          </p:cNvPr>
          <p:cNvSpPr>
            <a:spLocks noGrp="1"/>
          </p:cNvSpPr>
          <p:nvPr>
            <p:ph idx="1"/>
          </p:nvPr>
        </p:nvSpPr>
        <p:spPr/>
        <p:txBody>
          <a:bodyPr/>
          <a:lstStyle/>
          <a:p>
            <a:pPr marL="0" indent="0">
              <a:buNone/>
            </a:pPr>
            <a:r>
              <a:rPr lang="en-US" b="1" dirty="0"/>
              <a:t>To do our analysis, we used:</a:t>
            </a:r>
          </a:p>
          <a:p>
            <a:pPr marL="0" indent="0">
              <a:buNone/>
            </a:pPr>
            <a:r>
              <a:rPr lang="en-US" dirty="0"/>
              <a:t> </a:t>
            </a:r>
          </a:p>
          <a:p>
            <a:pPr lvl="0"/>
            <a:r>
              <a:rPr lang="en-US" dirty="0"/>
              <a:t>Bar Chart </a:t>
            </a:r>
          </a:p>
          <a:p>
            <a:pPr lvl="0"/>
            <a:r>
              <a:rPr lang="en-US" dirty="0"/>
              <a:t>Pie Chart </a:t>
            </a:r>
          </a:p>
          <a:p>
            <a:pPr lvl="0"/>
            <a:r>
              <a:rPr lang="en-US" dirty="0"/>
              <a:t>Scatter Plot</a:t>
            </a:r>
          </a:p>
          <a:p>
            <a:r>
              <a:rPr lang="en-US" dirty="0"/>
              <a:t>Heatmap</a:t>
            </a:r>
          </a:p>
          <a:p>
            <a:r>
              <a:rPr lang="en-US" dirty="0"/>
              <a:t>Linear Regression</a:t>
            </a:r>
          </a:p>
        </p:txBody>
      </p:sp>
    </p:spTree>
    <p:extLst>
      <p:ext uri="{BB962C8B-B14F-4D97-AF65-F5344CB8AC3E}">
        <p14:creationId xmlns:p14="http://schemas.microsoft.com/office/powerpoint/2010/main" val="364613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Contents</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6031" y="963877"/>
            <a:ext cx="6377769" cy="4930246"/>
          </a:xfrm>
        </p:spPr>
        <p:txBody>
          <a:bodyPr anchor="ctr">
            <a:normAutofit/>
          </a:bodyPr>
          <a:lstStyle/>
          <a:p>
            <a:endParaRPr lang="en-US" sz="2400" dirty="0"/>
          </a:p>
          <a:p>
            <a:r>
              <a:rPr lang="en-US" sz="2400" dirty="0"/>
              <a:t>San Diego Service Requests</a:t>
            </a:r>
          </a:p>
          <a:p>
            <a:r>
              <a:rPr lang="en-US" sz="2400" dirty="0"/>
              <a:t>Requests Sources</a:t>
            </a:r>
          </a:p>
          <a:p>
            <a:r>
              <a:rPr lang="en-US" sz="2400" dirty="0"/>
              <a:t>Calls by day of the Week and Month</a:t>
            </a:r>
          </a:p>
          <a:p>
            <a:r>
              <a:rPr lang="en-US" sz="2400" dirty="0"/>
              <a:t>Calls by Zip code</a:t>
            </a:r>
          </a:p>
          <a:p>
            <a:r>
              <a:rPr lang="en-US" sz="2400" dirty="0"/>
              <a:t>Calls and Income Correlation</a:t>
            </a:r>
          </a:p>
          <a:p>
            <a:r>
              <a:rPr lang="en-US" sz="2400" dirty="0"/>
              <a:t>Calls and Temperature Correlation</a:t>
            </a:r>
          </a:p>
        </p:txBody>
      </p:sp>
    </p:spTree>
    <p:extLst>
      <p:ext uri="{BB962C8B-B14F-4D97-AF65-F5344CB8AC3E}">
        <p14:creationId xmlns:p14="http://schemas.microsoft.com/office/powerpoint/2010/main" val="263567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Major Complaint Categories</a:t>
            </a:r>
            <a:endParaRPr lang="en-US" sz="5400" kern="1200" dirty="0">
              <a:solidFill>
                <a:srgbClr val="FFFFFF"/>
              </a:solidFill>
              <a:latin typeface="+mj-lt"/>
              <a:ea typeface="+mj-ea"/>
              <a:cs typeface="+mj-cs"/>
            </a:endParaRPr>
          </a:p>
        </p:txBody>
      </p:sp>
      <p:sp>
        <p:nvSpPr>
          <p:cNvPr id="3" name="Content Placeholder 2"/>
          <p:cNvSpPr>
            <a:spLocks noGrp="1"/>
          </p:cNvSpPr>
          <p:nvPr>
            <p:ph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7E6E6"/>
                </a:solidFill>
              </a:rPr>
              <a:t>311 San Diego – Get it Done.</a:t>
            </a:r>
            <a:endParaRPr lang="en-US" sz="2000" kern="1200" dirty="0">
              <a:solidFill>
                <a:srgbClr val="E7E6E6"/>
              </a:solidFill>
              <a:latin typeface="+mn-lt"/>
              <a:ea typeface="+mn-ea"/>
              <a:cs typeface="+mn-cs"/>
            </a:endParaRPr>
          </a:p>
        </p:txBody>
      </p:sp>
      <p:pic>
        <p:nvPicPr>
          <p:cNvPr id="4" name="Picture 3" descr="The Skyline of Downtown San Diego, California, US, during nighttime. Seen from Coronado Island, in November 20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893399"/>
            <a:ext cx="11496821" cy="2826301"/>
          </a:xfrm>
          <a:prstGeom prst="rect">
            <a:avLst/>
          </a:prstGeom>
        </p:spPr>
      </p:pic>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3"/>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hlinkClick r:id="rId4"/>
              </a:rPr>
              <a:t>Photo</a:t>
            </a:r>
            <a:r>
              <a:rPr lang="en-US" kern="1200">
                <a:solidFill>
                  <a:srgbClr val="898989"/>
                </a:solidFill>
                <a:latin typeface="+mn-lt"/>
                <a:ea typeface="+mn-ea"/>
                <a:cs typeface="+mn-cs"/>
              </a:rPr>
              <a:t> by User:JDrewes see www.jandrewes.de / </a:t>
            </a:r>
            <a:r>
              <a:rPr lang="en-US" kern="1200">
                <a:solidFill>
                  <a:srgbClr val="898989"/>
                </a:solidFill>
                <a:latin typeface="+mn-lt"/>
                <a:ea typeface="+mn-ea"/>
                <a:cs typeface="+mn-cs"/>
                <a:hlinkClick r:id="rId5"/>
              </a:rPr>
              <a:t>CC BY-SA 3.0</a:t>
            </a:r>
          </a:p>
        </p:txBody>
      </p:sp>
    </p:spTree>
    <p:extLst>
      <p:ext uri="{BB962C8B-B14F-4D97-AF65-F5344CB8AC3E}">
        <p14:creationId xmlns:p14="http://schemas.microsoft.com/office/powerpoint/2010/main" val="2213624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64E4D5-F95C-A04E-BE79-B56D08160023}"/>
              </a:ext>
            </a:extLst>
          </p:cNvPr>
          <p:cNvPicPr>
            <a:picLocks noGrp="1" noChangeAspect="1"/>
          </p:cNvPicPr>
          <p:nvPr>
            <p:ph idx="1"/>
          </p:nvPr>
        </p:nvPicPr>
        <p:blipFill>
          <a:blip r:embed="rId2"/>
          <a:stretch>
            <a:fillRect/>
          </a:stretch>
        </p:blipFill>
        <p:spPr>
          <a:xfrm>
            <a:off x="234372" y="1647582"/>
            <a:ext cx="11537180" cy="4736592"/>
          </a:xfrm>
          <a:prstGeom prst="rect">
            <a:avLst/>
          </a:prstGeom>
        </p:spPr>
      </p:pic>
      <p:sp>
        <p:nvSpPr>
          <p:cNvPr id="2" name="TextBox 1">
            <a:extLst>
              <a:ext uri="{FF2B5EF4-FFF2-40B4-BE49-F238E27FC236}">
                <a16:creationId xmlns:a16="http://schemas.microsoft.com/office/drawing/2014/main" id="{700620AD-780B-4CFD-A5E3-D6CFB5F4AF50}"/>
              </a:ext>
            </a:extLst>
          </p:cNvPr>
          <p:cNvSpPr txBox="1"/>
          <p:nvPr/>
        </p:nvSpPr>
        <p:spPr>
          <a:xfrm>
            <a:off x="2428906" y="581890"/>
            <a:ext cx="7148112" cy="861774"/>
          </a:xfrm>
          <a:prstGeom prst="rect">
            <a:avLst/>
          </a:prstGeom>
          <a:noFill/>
        </p:spPr>
        <p:txBody>
          <a:bodyPr wrap="none" rtlCol="0">
            <a:spAutoFit/>
          </a:bodyPr>
          <a:lstStyle/>
          <a:p>
            <a:pPr algn="ctr"/>
            <a:r>
              <a:rPr lang="en-US" sz="3200" b="1" dirty="0"/>
              <a:t>Major concerns of residents of San Diego</a:t>
            </a:r>
          </a:p>
          <a:p>
            <a:endParaRPr lang="en-US" dirty="0"/>
          </a:p>
        </p:txBody>
      </p:sp>
    </p:spTree>
    <p:extLst>
      <p:ext uri="{BB962C8B-B14F-4D97-AF65-F5344CB8AC3E}">
        <p14:creationId xmlns:p14="http://schemas.microsoft.com/office/powerpoint/2010/main" val="227958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B5E2A7-A006-4149-B5CA-5898C9DCA870}"/>
              </a:ext>
            </a:extLst>
          </p:cNvPr>
          <p:cNvSpPr txBox="1"/>
          <p:nvPr/>
        </p:nvSpPr>
        <p:spPr>
          <a:xfrm>
            <a:off x="4200712" y="388649"/>
            <a:ext cx="3790576" cy="584775"/>
          </a:xfrm>
          <a:prstGeom prst="rect">
            <a:avLst/>
          </a:prstGeom>
          <a:noFill/>
        </p:spPr>
        <p:txBody>
          <a:bodyPr wrap="square" rtlCol="0">
            <a:spAutoFit/>
          </a:bodyPr>
          <a:lstStyle/>
          <a:p>
            <a:pPr algn="ctr"/>
            <a:r>
              <a:rPr lang="en-US" sz="3200" b="1" dirty="0"/>
              <a:t>Subtype Categories </a:t>
            </a:r>
          </a:p>
        </p:txBody>
      </p:sp>
      <p:pic>
        <p:nvPicPr>
          <p:cNvPr id="6" name="Content Placeholder 5">
            <a:extLst>
              <a:ext uri="{FF2B5EF4-FFF2-40B4-BE49-F238E27FC236}">
                <a16:creationId xmlns:a16="http://schemas.microsoft.com/office/drawing/2014/main" id="{5691BD24-C339-4A04-AFC9-438BFD71B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50" y="1454727"/>
            <a:ext cx="10858500" cy="4659890"/>
          </a:xfrm>
        </p:spPr>
      </p:pic>
    </p:spTree>
    <p:extLst>
      <p:ext uri="{BB962C8B-B14F-4D97-AF65-F5344CB8AC3E}">
        <p14:creationId xmlns:p14="http://schemas.microsoft.com/office/powerpoint/2010/main" val="309754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635</TotalTime>
  <Words>596</Words>
  <Application>Microsoft Office PowerPoint</Application>
  <PresentationFormat>Widescreen</PresentationFormat>
  <Paragraphs>92</Paragraphs>
  <Slides>27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Team Members:  Alan Cecil,  Garrett Cookson,  Brent Giesbrecht, Farhad Omidvar </vt:lpstr>
      <vt:lpstr>Introduction</vt:lpstr>
      <vt:lpstr>Introduce the data</vt:lpstr>
      <vt:lpstr>Data Clean up</vt:lpstr>
      <vt:lpstr>Our analysis strategy </vt:lpstr>
      <vt:lpstr>Contents</vt:lpstr>
      <vt:lpstr>Major Complaint Categories</vt:lpstr>
      <vt:lpstr>PowerPoint Presentation</vt:lpstr>
      <vt:lpstr>PowerPoint Presentation</vt:lpstr>
      <vt:lpstr>PowerPoint Presentation</vt:lpstr>
      <vt:lpstr>What source or how did people complain? </vt:lpstr>
      <vt:lpstr>PowerPoint Presentation</vt:lpstr>
      <vt:lpstr>PowerPoint Presentation</vt:lpstr>
      <vt:lpstr>Which day of the week has the most complains?</vt:lpstr>
      <vt:lpstr>PowerPoint Presentation</vt:lpstr>
      <vt:lpstr>PowerPoint Presentation</vt:lpstr>
      <vt:lpstr>Comparing Complaints by Zip Codes</vt:lpstr>
      <vt:lpstr>PowerPoint Presentation</vt:lpstr>
      <vt:lpstr>Population for each Zip code</vt:lpstr>
      <vt:lpstr>Relation between Number of Requests and Population</vt:lpstr>
      <vt:lpstr>Visual representation of 311 complaints for each zip code as a heat map</vt:lpstr>
      <vt:lpstr>How does number of call compare by income bracket?</vt:lpstr>
      <vt:lpstr>PowerPoint Presentation</vt:lpstr>
      <vt:lpstr>PowerPoint Presentation</vt:lpstr>
      <vt:lpstr>In Conclusion</vt:lpstr>
      <vt:lpstr>Data Sources Used:</vt:lpstr>
      <vt:lpstr>Thank you! And Stay Classy!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Garrett Cookson</dc:creator>
  <cp:lastModifiedBy>farhad omidvar</cp:lastModifiedBy>
  <cp:revision>38</cp:revision>
  <dcterms:created xsi:type="dcterms:W3CDTF">2018-08-11T18:47:35Z</dcterms:created>
  <dcterms:modified xsi:type="dcterms:W3CDTF">2018-08-14T00:55:33Z</dcterms:modified>
</cp:coreProperties>
</file>